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23"/>
  </p:notesMasterIdLst>
  <p:sldIdLst>
    <p:sldId id="256" r:id="rId3"/>
    <p:sldId id="260" r:id="rId4"/>
    <p:sldId id="261" r:id="rId5"/>
    <p:sldId id="258" r:id="rId6"/>
    <p:sldId id="277" r:id="rId7"/>
    <p:sldId id="276" r:id="rId8"/>
    <p:sldId id="262" r:id="rId9"/>
    <p:sldId id="267" r:id="rId10"/>
    <p:sldId id="274" r:id="rId11"/>
    <p:sldId id="278" r:id="rId12"/>
    <p:sldId id="275" r:id="rId13"/>
    <p:sldId id="263" r:id="rId14"/>
    <p:sldId id="268" r:id="rId15"/>
    <p:sldId id="264" r:id="rId16"/>
    <p:sldId id="269" r:id="rId17"/>
    <p:sldId id="270" r:id="rId18"/>
    <p:sldId id="271" r:id="rId19"/>
    <p:sldId id="272" r:id="rId20"/>
    <p:sldId id="265" r:id="rId21"/>
    <p:sldId id="266" r:id="rId22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나눔스퀘어" panose="020B0600000101010101" pitchFamily="50" charset="-127"/>
      <p:regular r:id="rId26"/>
    </p:embeddedFont>
    <p:embeddedFont>
      <p:font typeface="나눔스퀘어 Bold" panose="020B0600000101010101" pitchFamily="50" charset="-127"/>
      <p:bold r:id="rId27"/>
    </p:embeddedFont>
    <p:embeddedFont>
      <p:font typeface="나눔스퀘어 Light" panose="020B0600000101010101" pitchFamily="50" charset="-127"/>
      <p:regular r:id="rId28"/>
    </p:embeddedFont>
    <p:embeddedFont>
      <p:font typeface="나눔스퀘어 ExtraBold" panose="020B0600000101010101" pitchFamily="50" charset="-127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66"/>
    <a:srgbClr val="C9C9C9"/>
    <a:srgbClr val="027ECA"/>
    <a:srgbClr val="21A0FF"/>
    <a:srgbClr val="F2F2F2"/>
    <a:srgbClr val="03ABE7"/>
    <a:srgbClr val="FCD5A2"/>
    <a:srgbClr val="D5E4BA"/>
    <a:srgbClr val="B4FBA3"/>
    <a:srgbClr val="AEA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97C95-3075-4358-98D4-E792F33E01FA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D905D-78AE-4903-A08E-EF933C828B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74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61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3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4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37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6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545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9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4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7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72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B8C47-CDA0-4915-BD03-4D18E9618AE4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69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0"/>
            <a:ext cx="2884605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32475" y="2644170"/>
            <a:ext cx="42931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마이크로프로세서및실습</a:t>
            </a:r>
            <a:endParaRPr lang="en-US" altLang="ko-KR" sz="3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TERM-PROJECT</a:t>
            </a: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PROPOSAL </a:t>
            </a:r>
            <a:r>
              <a:rPr lang="en-US" altLang="ko-KR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VER_2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63285" y="4894671"/>
            <a:ext cx="29787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분반</a:t>
            </a:r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_5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</a:t>
            </a:r>
            <a:endParaRPr lang="en-US" altLang="ko-KR" sz="24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2014136124_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지명화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2014136030_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김쾌남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2014136019_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김성찬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78034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7608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557182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46755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36329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25903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15477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05051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94624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5261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1540999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43673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88460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1184198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-25047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88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3087903" y="-8126020"/>
            <a:ext cx="8657128" cy="10848782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087903" y="2717592"/>
            <a:ext cx="8657128" cy="326770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586735" y="3343107"/>
            <a:ext cx="3659462" cy="100833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7179710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850603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8519050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46041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하단</a:t>
            </a:r>
            <a:r>
              <a:rPr lang="ko-KR" altLang="en-US" sz="2400" noProof="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ko-KR" altLang="en-US" sz="2400" noProof="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택트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스위치를 사용하여</a:t>
            </a:r>
            <a:endParaRPr lang="en-US" altLang="ko-KR" sz="2400" noProof="0" dirty="0" smtClean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날짜 및 시간 변경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8097" y="979999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12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12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 animBg="1"/>
      <p:bldP spid="25" grpId="1" animBg="1"/>
      <p:bldP spid="7" grpId="0"/>
      <p:bldP spid="26" grpId="0"/>
      <p:bldP spid="26" grpId="1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20138" y="860647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520138" y="4767948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057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저항으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무드등의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밝기 변경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후면에 위치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6344" y="979999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420547" y="4993341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8983260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타원형 설명선 5"/>
          <p:cNvSpPr/>
          <p:nvPr/>
        </p:nvSpPr>
        <p:spPr>
          <a:xfrm>
            <a:off x="4712216" y="2953604"/>
            <a:ext cx="2357718" cy="2039737"/>
          </a:xfrm>
          <a:prstGeom prst="wedgeEllipseCallout">
            <a:avLst>
              <a:gd name="adj1" fmla="val 59015"/>
              <a:gd name="adj2" fmla="val 48875"/>
            </a:avLst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포인트가 32개인 별 6"/>
          <p:cNvSpPr/>
          <p:nvPr/>
        </p:nvSpPr>
        <p:spPr>
          <a:xfrm>
            <a:off x="5411463" y="3493860"/>
            <a:ext cx="959223" cy="959223"/>
          </a:xfrm>
          <a:prstGeom prst="star32">
            <a:avLst>
              <a:gd name="adj" fmla="val 45911"/>
            </a:avLst>
          </a:prstGeom>
          <a:solidFill>
            <a:srgbClr val="027ECA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형 화살표 8"/>
          <p:cNvSpPr/>
          <p:nvPr/>
        </p:nvSpPr>
        <p:spPr>
          <a:xfrm flipH="1">
            <a:off x="5411463" y="3004656"/>
            <a:ext cx="978408" cy="978408"/>
          </a:xfrm>
          <a:prstGeom prst="circularArrow">
            <a:avLst>
              <a:gd name="adj1" fmla="val 10037"/>
              <a:gd name="adj2" fmla="val 1142319"/>
              <a:gd name="adj3" fmla="val 18366837"/>
              <a:gd name="adj4" fmla="val 12832537"/>
              <a:gd name="adj5" fmla="val 125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8570524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9395996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6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8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1" presetClass="emph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AD5B8"/>
                                      </p:to>
                                    </p:animClr>
                                    <p:set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3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2" grpId="0" animBg="1"/>
      <p:bldP spid="5" grpId="0" animBg="1"/>
      <p:bldP spid="6" grpId="0" animBg="1"/>
      <p:bldP spid="7" grpId="0" animBg="1"/>
      <p:bldP spid="7" grpId="1" animBg="1"/>
      <p:bldP spid="9" grpId="0" animBg="1"/>
      <p:bldP spid="9" grpId="1" animBg="1"/>
      <p:bldP spid="24" grpId="0" animBg="1"/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2068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어떻게 설계할 것인지 내부 구조를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334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2154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5" name="그룹 154"/>
          <p:cNvGrpSpPr/>
          <p:nvPr/>
        </p:nvGrpSpPr>
        <p:grpSpPr>
          <a:xfrm>
            <a:off x="1348273" y="820798"/>
            <a:ext cx="10652106" cy="5822890"/>
            <a:chOff x="-2967198" y="-227341"/>
            <a:chExt cx="15773552" cy="8622489"/>
          </a:xfrm>
        </p:grpSpPr>
        <p:grpSp>
          <p:nvGrpSpPr>
            <p:cNvPr id="156" name="그룹 155"/>
            <p:cNvGrpSpPr/>
            <p:nvPr/>
          </p:nvGrpSpPr>
          <p:grpSpPr>
            <a:xfrm>
              <a:off x="-2967198" y="-227341"/>
              <a:ext cx="15773552" cy="8622489"/>
              <a:chOff x="-2920632" y="-234592"/>
              <a:chExt cx="15773552" cy="8622489"/>
            </a:xfrm>
          </p:grpSpPr>
          <p:grpSp>
            <p:nvGrpSpPr>
              <p:cNvPr id="178" name="그룹 177"/>
              <p:cNvGrpSpPr/>
              <p:nvPr/>
            </p:nvGrpSpPr>
            <p:grpSpPr>
              <a:xfrm>
                <a:off x="-2075722" y="305222"/>
                <a:ext cx="2891562" cy="7518982"/>
                <a:chOff x="-2075722" y="1447815"/>
                <a:chExt cx="2891562" cy="7518982"/>
              </a:xfrm>
            </p:grpSpPr>
            <p:sp>
              <p:nvSpPr>
                <p:cNvPr id="208" name="직사각형 207"/>
                <p:cNvSpPr/>
                <p:nvPr/>
              </p:nvSpPr>
              <p:spPr>
                <a:xfrm>
                  <a:off x="-2075722" y="1747163"/>
                  <a:ext cx="2891562" cy="7219634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FFD966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20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09" name="타원 208"/>
                <p:cNvSpPr/>
                <p:nvPr/>
              </p:nvSpPr>
              <p:spPr>
                <a:xfrm>
                  <a:off x="-1286090" y="665257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1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Tact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1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Switch</a:t>
                  </a:r>
                  <a:endParaRPr kumimoji="0" lang="ko-KR" altLang="en-US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10" name="타원 209"/>
                <p:cNvSpPr/>
                <p:nvPr/>
              </p:nvSpPr>
              <p:spPr>
                <a:xfrm>
                  <a:off x="-1286090" y="521241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Variable resistor</a:t>
                  </a:r>
                  <a:endParaRPr kumimoji="0" lang="ko-KR" altLang="en-US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11" name="직사각형 210"/>
                <p:cNvSpPr/>
                <p:nvPr/>
              </p:nvSpPr>
              <p:spPr>
                <a:xfrm>
                  <a:off x="-1502114" y="1447815"/>
                  <a:ext cx="1904638" cy="549798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FFD966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Input</a:t>
                  </a:r>
                  <a:endParaRPr kumimoji="0" lang="ko-KR" altLang="en-US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grpSp>
            <p:nvGrpSpPr>
              <p:cNvPr id="179" name="그룹 178"/>
              <p:cNvGrpSpPr/>
              <p:nvPr/>
            </p:nvGrpSpPr>
            <p:grpSpPr>
              <a:xfrm>
                <a:off x="8962884" y="1285894"/>
                <a:ext cx="3156608" cy="3648501"/>
                <a:chOff x="5987392" y="980124"/>
                <a:chExt cx="3672408" cy="4424703"/>
              </a:xfrm>
            </p:grpSpPr>
            <p:grpSp>
              <p:nvGrpSpPr>
                <p:cNvPr id="203" name="그룹 202"/>
                <p:cNvGrpSpPr/>
                <p:nvPr/>
              </p:nvGrpSpPr>
              <p:grpSpPr>
                <a:xfrm>
                  <a:off x="5987392" y="980124"/>
                  <a:ext cx="3672408" cy="4424703"/>
                  <a:chOff x="6876256" y="1407524"/>
                  <a:chExt cx="4176464" cy="4985921"/>
                </a:xfrm>
              </p:grpSpPr>
              <p:sp>
                <p:nvSpPr>
                  <p:cNvPr id="206" name="직사각형 205"/>
                  <p:cNvSpPr/>
                  <p:nvPr/>
                </p:nvSpPr>
                <p:spPr>
                  <a:xfrm>
                    <a:off x="6876256" y="1844824"/>
                    <a:ext cx="4176464" cy="4548621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FFD966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1200" i="0" u="none" strike="noStrike" kern="0" cap="none" spc="0" normalizeH="0" baseline="0" noProof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207" name="직사각형 206"/>
                  <p:cNvSpPr/>
                  <p:nvPr/>
                </p:nvSpPr>
                <p:spPr>
                  <a:xfrm>
                    <a:off x="7759749" y="1407524"/>
                    <a:ext cx="2520000" cy="751336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FFD966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ko-KR" sz="160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Output</a:t>
                    </a:r>
                    <a:endParaRPr kumimoji="0" lang="ko-KR" altLang="en-US" sz="16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  <p:sp>
              <p:nvSpPr>
                <p:cNvPr id="204" name="타원 203"/>
                <p:cNvSpPr/>
                <p:nvPr/>
              </p:nvSpPr>
              <p:spPr>
                <a:xfrm>
                  <a:off x="7212068" y="3665889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LCD</a:t>
                  </a:r>
                </a:p>
              </p:txBody>
            </p:sp>
            <p:sp>
              <p:nvSpPr>
                <p:cNvPr id="205" name="타원 204"/>
                <p:cNvSpPr/>
                <p:nvPr/>
              </p:nvSpPr>
              <p:spPr>
                <a:xfrm>
                  <a:off x="7224084" y="204203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3W 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LED</a:t>
                  </a:r>
                </a:p>
              </p:txBody>
            </p:sp>
          </p:grpSp>
          <p:sp>
            <p:nvSpPr>
              <p:cNvPr id="180" name="직사각형 179"/>
              <p:cNvSpPr/>
              <p:nvPr/>
            </p:nvSpPr>
            <p:spPr>
              <a:xfrm>
                <a:off x="2044812" y="6803721"/>
                <a:ext cx="5544896" cy="1584176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User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1" name="직사각형 180"/>
              <p:cNvSpPr/>
              <p:nvPr/>
            </p:nvSpPr>
            <p:spPr>
              <a:xfrm>
                <a:off x="1534199" y="71657"/>
                <a:ext cx="6840759" cy="577819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2" name="직사각형 181"/>
              <p:cNvSpPr/>
              <p:nvPr/>
            </p:nvSpPr>
            <p:spPr>
              <a:xfrm>
                <a:off x="6787184" y="1441137"/>
                <a:ext cx="1296144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Color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3" name="직사각형 182"/>
              <p:cNvSpPr/>
              <p:nvPr/>
            </p:nvSpPr>
            <p:spPr>
              <a:xfrm>
                <a:off x="6775849" y="2779280"/>
                <a:ext cx="1296143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Brightness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4" name="직사각형 183"/>
              <p:cNvSpPr/>
              <p:nvPr/>
            </p:nvSpPr>
            <p:spPr>
              <a:xfrm>
                <a:off x="3694439" y="805607"/>
                <a:ext cx="2520280" cy="197367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Atmega2560</a:t>
                </a:r>
                <a:endParaRPr kumimoji="0" lang="ko-KR" altLang="en-US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grpSp>
            <p:nvGrpSpPr>
              <p:cNvPr id="185" name="그룹 184"/>
              <p:cNvGrpSpPr/>
              <p:nvPr/>
            </p:nvGrpSpPr>
            <p:grpSpPr>
              <a:xfrm>
                <a:off x="-2920632" y="1835692"/>
                <a:ext cx="4944488" cy="5690513"/>
                <a:chOff x="-1840512" y="630314"/>
                <a:chExt cx="4944488" cy="5690513"/>
              </a:xfrm>
            </p:grpSpPr>
            <p:cxnSp>
              <p:nvCxnSpPr>
                <p:cNvPr id="200" name="직선 연결선 199"/>
                <p:cNvCxnSpPr/>
                <p:nvPr/>
              </p:nvCxnSpPr>
              <p:spPr>
                <a:xfrm flipH="1">
                  <a:off x="-1840512" y="6320827"/>
                  <a:ext cx="4944488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 w="med" len="med"/>
                </a:ln>
                <a:effectLst/>
              </p:spPr>
            </p:cxnSp>
            <p:cxnSp>
              <p:nvCxnSpPr>
                <p:cNvPr id="201" name="직선 연결선 200"/>
                <p:cNvCxnSpPr/>
                <p:nvPr/>
              </p:nvCxnSpPr>
              <p:spPr>
                <a:xfrm flipV="1">
                  <a:off x="-1819556" y="644720"/>
                  <a:ext cx="0" cy="5676107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 w="med" len="med"/>
                </a:ln>
                <a:effectLst/>
              </p:spPr>
            </p:cxnSp>
            <p:cxnSp>
              <p:nvCxnSpPr>
                <p:cNvPr id="202" name="직선 화살표 연결선 201"/>
                <p:cNvCxnSpPr>
                  <a:endCxn id="157" idx="2"/>
                </p:cNvCxnSpPr>
                <p:nvPr/>
              </p:nvCxnSpPr>
              <p:spPr>
                <a:xfrm>
                  <a:off x="-1819556" y="630314"/>
                  <a:ext cx="1647909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 w="med" len="med"/>
                </a:ln>
                <a:effectLst/>
              </p:spPr>
            </p:cxnSp>
          </p:grpSp>
          <p:grpSp>
            <p:nvGrpSpPr>
              <p:cNvPr id="186" name="그룹 185"/>
              <p:cNvGrpSpPr/>
              <p:nvPr/>
            </p:nvGrpSpPr>
            <p:grpSpPr>
              <a:xfrm>
                <a:off x="-2222194" y="3277733"/>
                <a:ext cx="4267007" cy="3888432"/>
                <a:chOff x="-1199903" y="2160404"/>
                <a:chExt cx="4267007" cy="3888432"/>
              </a:xfrm>
            </p:grpSpPr>
            <p:cxnSp>
              <p:nvCxnSpPr>
                <p:cNvPr id="198" name="직선 연결선 197"/>
                <p:cNvCxnSpPr/>
                <p:nvPr/>
              </p:nvCxnSpPr>
              <p:spPr>
                <a:xfrm flipH="1">
                  <a:off x="-1199903" y="6048836"/>
                  <a:ext cx="4267007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9" name="직선 화살표 연결선 198"/>
                <p:cNvCxnSpPr>
                  <a:endCxn id="161" idx="2"/>
                </p:cNvCxnSpPr>
                <p:nvPr/>
              </p:nvCxnSpPr>
              <p:spPr>
                <a:xfrm>
                  <a:off x="-1199903" y="2160404"/>
                  <a:ext cx="936104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sp>
            <p:nvSpPr>
              <p:cNvPr id="187" name="직사각형 186"/>
              <p:cNvSpPr/>
              <p:nvPr/>
            </p:nvSpPr>
            <p:spPr>
              <a:xfrm>
                <a:off x="3979721" y="-234592"/>
                <a:ext cx="1904638" cy="549798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Processor</a:t>
                </a:r>
                <a:endParaRPr kumimoji="0" lang="ko-KR" altLang="en-US" sz="16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cxnSp>
            <p:nvCxnSpPr>
              <p:cNvPr id="188" name="직선 화살표 연결선 187"/>
              <p:cNvCxnSpPr/>
              <p:nvPr/>
            </p:nvCxnSpPr>
            <p:spPr>
              <a:xfrm>
                <a:off x="116385" y="1792443"/>
                <a:ext cx="1750355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189" name="꺾인 연결선 188"/>
              <p:cNvCxnSpPr>
                <a:stCxn id="161" idx="6"/>
              </p:cNvCxnSpPr>
              <p:nvPr/>
            </p:nvCxnSpPr>
            <p:spPr>
              <a:xfrm flipV="1">
                <a:off x="82062" y="2825709"/>
                <a:ext cx="3927158" cy="452024"/>
              </a:xfrm>
              <a:prstGeom prst="bentConnector3">
                <a:avLst>
                  <a:gd name="adj1" fmla="val 99802"/>
                </a:avLst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tailEnd type="triangle"/>
              </a:ln>
              <a:effectLst/>
            </p:spPr>
          </p:cxnSp>
          <p:grpSp>
            <p:nvGrpSpPr>
              <p:cNvPr id="190" name="그룹 189"/>
              <p:cNvGrpSpPr/>
              <p:nvPr/>
            </p:nvGrpSpPr>
            <p:grpSpPr>
              <a:xfrm>
                <a:off x="7594902" y="2635449"/>
                <a:ext cx="5258018" cy="4807378"/>
                <a:chOff x="7743942" y="2944298"/>
                <a:chExt cx="3884842" cy="3581046"/>
              </a:xfrm>
            </p:grpSpPr>
            <p:cxnSp>
              <p:nvCxnSpPr>
                <p:cNvPr id="195" name="직선 연결선 194"/>
                <p:cNvCxnSpPr/>
                <p:nvPr/>
              </p:nvCxnSpPr>
              <p:spPr>
                <a:xfrm>
                  <a:off x="10401289" y="2944298"/>
                  <a:ext cx="1216027" cy="13661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6" name="직선 연결선 195"/>
                <p:cNvCxnSpPr/>
                <p:nvPr/>
              </p:nvCxnSpPr>
              <p:spPr>
                <a:xfrm>
                  <a:off x="11617316" y="2957959"/>
                  <a:ext cx="11468" cy="3567385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7" name="직선 화살표 연결선 196"/>
                <p:cNvCxnSpPr/>
                <p:nvPr/>
              </p:nvCxnSpPr>
              <p:spPr>
                <a:xfrm flipH="1">
                  <a:off x="7743942" y="6525344"/>
                  <a:ext cx="3884842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grpSp>
            <p:nvGrpSpPr>
              <p:cNvPr id="191" name="그룹 190"/>
              <p:cNvGrpSpPr/>
              <p:nvPr/>
            </p:nvGrpSpPr>
            <p:grpSpPr>
              <a:xfrm>
                <a:off x="7596336" y="4569278"/>
                <a:ext cx="3007211" cy="3254926"/>
                <a:chOff x="7743942" y="4301525"/>
                <a:chExt cx="2886408" cy="2727875"/>
              </a:xfrm>
            </p:grpSpPr>
            <p:cxnSp>
              <p:nvCxnSpPr>
                <p:cNvPr id="193" name="직선 연결선 192"/>
                <p:cNvCxnSpPr>
                  <a:stCxn id="204" idx="4"/>
                </p:cNvCxnSpPr>
                <p:nvPr/>
              </p:nvCxnSpPr>
              <p:spPr>
                <a:xfrm flipH="1">
                  <a:off x="10620672" y="4301525"/>
                  <a:ext cx="9678" cy="2727875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94" name="직선 화살표 연결선 193"/>
                <p:cNvCxnSpPr/>
                <p:nvPr/>
              </p:nvCxnSpPr>
              <p:spPr>
                <a:xfrm flipH="1">
                  <a:off x="7743942" y="7029400"/>
                  <a:ext cx="2876730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sp>
            <p:nvSpPr>
              <p:cNvPr id="192" name="직사각형 191"/>
              <p:cNvSpPr/>
              <p:nvPr/>
            </p:nvSpPr>
            <p:spPr>
              <a:xfrm>
                <a:off x="6816794" y="4041971"/>
                <a:ext cx="1296144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Time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57" name="타원 156"/>
            <p:cNvSpPr/>
            <p:nvPr/>
          </p:nvSpPr>
          <p:spPr>
            <a:xfrm>
              <a:off x="-1298333" y="1194871"/>
              <a:ext cx="1368152" cy="129614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Rocker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Switch</a:t>
              </a:r>
              <a:endParaRPr kumimoji="0" lang="ko-KR" altLang="en-US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58" name="꺾인 연결선 157"/>
            <p:cNvCxnSpPr>
              <a:endCxn id="192" idx="1"/>
            </p:cNvCxnSpPr>
            <p:nvPr/>
          </p:nvCxnSpPr>
          <p:spPr>
            <a:xfrm rot="16200000" flipH="1">
              <a:off x="5297861" y="2937045"/>
              <a:ext cx="1622883" cy="1321852"/>
            </a:xfrm>
            <a:prstGeom prst="bentConnector2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59" name="꺾인 연결선 158"/>
            <p:cNvCxnSpPr>
              <a:stCxn id="210" idx="6"/>
            </p:cNvCxnSpPr>
            <p:nvPr/>
          </p:nvCxnSpPr>
          <p:spPr>
            <a:xfrm flipV="1">
              <a:off x="35496" y="3284984"/>
              <a:ext cx="6705122" cy="1440160"/>
            </a:xfrm>
            <a:prstGeom prst="bentConnector3">
              <a:avLst>
                <a:gd name="adj1" fmla="val 6932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60" name="꺾인 연결선 159"/>
            <p:cNvCxnSpPr>
              <a:stCxn id="209" idx="6"/>
            </p:cNvCxnSpPr>
            <p:nvPr/>
          </p:nvCxnSpPr>
          <p:spPr>
            <a:xfrm flipV="1">
              <a:off x="35496" y="4769604"/>
              <a:ext cx="7341858" cy="1395700"/>
            </a:xfrm>
            <a:prstGeom prst="bentConnector3">
              <a:avLst>
                <a:gd name="adj1" fmla="val 99818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61" name="타원 160"/>
            <p:cNvSpPr/>
            <p:nvPr/>
          </p:nvSpPr>
          <p:spPr>
            <a:xfrm>
              <a:off x="-1332656" y="2636912"/>
              <a:ext cx="1368152" cy="129614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PIR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Sensor</a:t>
              </a:r>
              <a:endParaRPr kumimoji="0" lang="ko-KR" altLang="en-US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62" name="직선 연결선 161"/>
            <p:cNvCxnSpPr/>
            <p:nvPr/>
          </p:nvCxnSpPr>
          <p:spPr>
            <a:xfrm flipV="1">
              <a:off x="-2268602" y="3277395"/>
              <a:ext cx="0" cy="3896022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/>
          </p:spPr>
        </p:cxnSp>
        <p:cxnSp>
          <p:nvCxnSpPr>
            <p:cNvPr id="163" name="직선 연결선 162"/>
            <p:cNvCxnSpPr/>
            <p:nvPr/>
          </p:nvCxnSpPr>
          <p:spPr>
            <a:xfrm flipH="1">
              <a:off x="-1692696" y="7893496"/>
              <a:ext cx="3672410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64" name="직선 연결선 163"/>
            <p:cNvCxnSpPr/>
            <p:nvPr/>
          </p:nvCxnSpPr>
          <p:spPr>
            <a:xfrm flipH="1">
              <a:off x="-596361" y="8253536"/>
              <a:ext cx="2573652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65" name="직선 연결선 164"/>
            <p:cNvCxnSpPr/>
            <p:nvPr/>
          </p:nvCxnSpPr>
          <p:spPr>
            <a:xfrm flipV="1">
              <a:off x="-1692696" y="4695402"/>
              <a:ext cx="0" cy="3198095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/>
          </p:spPr>
        </p:cxnSp>
        <p:cxnSp>
          <p:nvCxnSpPr>
            <p:cNvPr id="166" name="직선 화살표 연결선 165"/>
            <p:cNvCxnSpPr/>
            <p:nvPr/>
          </p:nvCxnSpPr>
          <p:spPr>
            <a:xfrm>
              <a:off x="-1692696" y="4722356"/>
              <a:ext cx="360198" cy="2788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67" name="직선 연결선 166"/>
            <p:cNvCxnSpPr/>
            <p:nvPr/>
          </p:nvCxnSpPr>
          <p:spPr>
            <a:xfrm flipH="1" flipV="1">
              <a:off x="-596361" y="6813376"/>
              <a:ext cx="1" cy="1440162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168" name="꺾인 연결선 167"/>
            <p:cNvCxnSpPr>
              <a:stCxn id="182" idx="3"/>
              <a:endCxn id="205" idx="2"/>
            </p:cNvCxnSpPr>
            <p:nvPr/>
          </p:nvCxnSpPr>
          <p:spPr>
            <a:xfrm>
              <a:off x="8036762" y="1808579"/>
              <a:ext cx="1942551" cy="89457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69" name="직사각형 168"/>
            <p:cNvSpPr/>
            <p:nvPr/>
          </p:nvSpPr>
          <p:spPr>
            <a:xfrm>
              <a:off x="1802413" y="1432023"/>
              <a:ext cx="1296145" cy="720382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Power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Module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70" name="꺾인 연결선 169"/>
            <p:cNvCxnSpPr/>
            <p:nvPr/>
          </p:nvCxnSpPr>
          <p:spPr>
            <a:xfrm flipV="1">
              <a:off x="8036762" y="4077072"/>
              <a:ext cx="1931215" cy="33234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1" name="꺾인 연결선 170"/>
            <p:cNvCxnSpPr/>
            <p:nvPr/>
          </p:nvCxnSpPr>
          <p:spPr>
            <a:xfrm>
              <a:off x="8025426" y="3060473"/>
              <a:ext cx="1942551" cy="89457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2" name="꺾인 연결선 171"/>
            <p:cNvCxnSpPr/>
            <p:nvPr/>
          </p:nvCxnSpPr>
          <p:spPr>
            <a:xfrm>
              <a:off x="5837793" y="2786532"/>
              <a:ext cx="875342" cy="362702"/>
            </a:xfrm>
            <a:prstGeom prst="bentConnector3">
              <a:avLst>
                <a:gd name="adj1" fmla="val -78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3" name="꺾인 연결선 172"/>
            <p:cNvCxnSpPr>
              <a:stCxn id="169" idx="3"/>
              <a:endCxn id="184" idx="1"/>
            </p:cNvCxnSpPr>
            <p:nvPr/>
          </p:nvCxnSpPr>
          <p:spPr>
            <a:xfrm>
              <a:off x="3098558" y="1792213"/>
              <a:ext cx="549315" cy="748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4" name="꺾인 연결선 173"/>
            <p:cNvCxnSpPr>
              <a:stCxn id="184" idx="3"/>
              <a:endCxn id="182" idx="1"/>
            </p:cNvCxnSpPr>
            <p:nvPr/>
          </p:nvCxnSpPr>
          <p:spPr>
            <a:xfrm>
              <a:off x="6168153" y="1799694"/>
              <a:ext cx="572465" cy="888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75" name="모서리가 둥근 직사각형 174"/>
            <p:cNvSpPr/>
            <p:nvPr/>
          </p:nvSpPr>
          <p:spPr>
            <a:xfrm>
              <a:off x="1802414" y="5949280"/>
              <a:ext cx="3711513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RESET, Hour, </a:t>
              </a: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Minute, </a:t>
              </a:r>
              <a:r>
                <a:rPr lang="en-US" altLang="ko-KR" sz="1200" kern="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</a:t>
              </a:r>
              <a:r>
                <a:rPr kumimoji="0" lang="en-US" altLang="ko-KR" sz="120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econd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76" name="모서리가 둥근 직사각형 175"/>
            <p:cNvSpPr/>
            <p:nvPr/>
          </p:nvSpPr>
          <p:spPr>
            <a:xfrm>
              <a:off x="1187624" y="4513952"/>
              <a:ext cx="2518801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Brightness control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77" name="모서리가 둥근 직사각형 176"/>
            <p:cNvSpPr/>
            <p:nvPr/>
          </p:nvSpPr>
          <p:spPr>
            <a:xfrm>
              <a:off x="759898" y="3032956"/>
              <a:ext cx="2518801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Change Color</a:t>
              </a:r>
              <a:endPara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032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1491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제작하는데 필요한 부품과 가격을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6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386520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마이크로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핀 충전</a:t>
                      </a:r>
                      <a:r>
                        <a:rPr lang="ko-KR" altLang="en-US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모듈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TP4056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1,650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배터리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(400mAh) x 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TSP13851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5,800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2</a:t>
                      </a:r>
                    </a:p>
                    <a:p>
                      <a:pPr algn="ctr" latinLnBrk="1"/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 11,600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endParaRPr lang="en-US" altLang="ko-KR" baseline="0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pic>
        <p:nvPicPr>
          <p:cNvPr id="1026" name="Picture 2" descr="http://img.dxcdn.com/productimages/sku_417961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186" y="4469494"/>
            <a:ext cx="1254764" cy="125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artrobot.co.kr/web/product/img/13857-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475" y="3117113"/>
            <a:ext cx="1242186" cy="124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postfiles3.naver.net/20160831_130/roboholic84_1472616608764dokV7_JPEG/1471929433785l0.jpg?type=w96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31" y="1795795"/>
            <a:ext cx="1238018" cy="123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42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902641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택트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스위치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x 3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3</a:t>
                      </a:r>
                    </a:p>
                    <a:p>
                      <a:pPr algn="ctr" latinLnBrk="1"/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 660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I2C LCD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8" name="Picture 14" descr="http://vctec.co.kr/web/product/big/201610/10402_shop1_78344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771" y="3150186"/>
            <a:ext cx="1232701" cy="123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www.devicemart.co.kr/skin/goods/large/132745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221" y="4487679"/>
            <a:ext cx="1619802" cy="121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mechasolution.com/shop/data/goods/136660663778m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215" y="1766618"/>
            <a:ext cx="1269812" cy="126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04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226742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로커 스위치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저항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6" name="Picture 12" descr="http://www.devicemart.co.kr/skin/goods/large/132785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178" y="3124874"/>
            <a:ext cx="1673265" cy="125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artrobot.co.kr/web/product/img/09806-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4472747"/>
            <a:ext cx="1289939" cy="128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eduino.kr/web/upload/NNEditor/20170927/copy-1506470289-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65" y="1810869"/>
            <a:ext cx="1304090" cy="120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79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779140"/>
              </p:ext>
            </p:extLst>
          </p:nvPr>
        </p:nvGraphicFramePr>
        <p:xfrm>
          <a:off x="2619827" y="1326151"/>
          <a:ext cx="8119891" cy="4456089"/>
        </p:xfrm>
        <a:graphic>
          <a:graphicData uri="http://schemas.openxmlformats.org/drawingml/2006/table">
            <a:tbl>
              <a:tblPr firstRow="1" lastRow="1" bandRow="1">
                <a:tableStyleId>{775DCB02-9BB8-47FD-8907-85C794F793BA}</a:tableStyleId>
              </a:tblPr>
              <a:tblGrid>
                <a:gridCol w="5704052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415839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마이크로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핀 충전 모듈</a:t>
                      </a:r>
                      <a:r>
                        <a:rPr lang="ko-KR" altLang="en-US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TP4056 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1,650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68035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배터리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(400mAh) x 2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TSP13851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5,800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2 = 11,600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048187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43978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택트</a:t>
                      </a:r>
                      <a:r>
                        <a:rPr lang="ko-KR" altLang="en-US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스위치 </a:t>
                      </a:r>
                      <a:r>
                        <a:rPr lang="en-US" altLang="ko-KR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x</a:t>
                      </a:r>
                      <a:r>
                        <a:rPr lang="en-US" altLang="ko-KR" baseline="0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3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220 x 3 = 660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14971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430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LCD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9085410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로커 스위치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저항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합계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28,648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2005049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672927" y="5818100"/>
            <a:ext cx="17828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배송비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부가세 제외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7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2342" y="3013501"/>
            <a:ext cx="1689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Q &amp; A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439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/>
          <p:cNvGrpSpPr/>
          <p:nvPr/>
        </p:nvGrpSpPr>
        <p:grpSpPr>
          <a:xfrm>
            <a:off x="4876500" y="639104"/>
            <a:ext cx="6540759" cy="1017322"/>
            <a:chOff x="5187819" y="676288"/>
            <a:chExt cx="6540759" cy="1017322"/>
          </a:xfrm>
          <a:solidFill>
            <a:srgbClr val="FFD966"/>
          </a:solidFill>
        </p:grpSpPr>
        <p:sp>
          <p:nvSpPr>
            <p:cNvPr id="4" name="직사각형 3"/>
            <p:cNvSpPr/>
            <p:nvPr/>
          </p:nvSpPr>
          <p:spPr>
            <a:xfrm>
              <a:off x="5187819" y="676288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307494" y="815616"/>
              <a:ext cx="446147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소개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전체적인 모습을 간략하게 소개합니다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57730" y="769450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4876500" y="1775127"/>
            <a:ext cx="6540759" cy="1017322"/>
            <a:chOff x="5187819" y="1786772"/>
            <a:chExt cx="6540759" cy="1017322"/>
          </a:xfrm>
          <a:solidFill>
            <a:srgbClr val="FFD966"/>
          </a:solidFill>
        </p:grpSpPr>
        <p:sp>
          <p:nvSpPr>
            <p:cNvPr id="7" name="직사각형 6"/>
            <p:cNvSpPr/>
            <p:nvPr/>
          </p:nvSpPr>
          <p:spPr>
            <a:xfrm>
              <a:off x="5187819" y="1786772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7494" y="1926100"/>
              <a:ext cx="3353803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기능 설명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탑재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될</a:t>
              </a:r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기능을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57730" y="1879934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4876500" y="2911150"/>
            <a:ext cx="6540759" cy="1017322"/>
            <a:chOff x="5187819" y="2897256"/>
            <a:chExt cx="6540759" cy="1017322"/>
          </a:xfrm>
          <a:solidFill>
            <a:srgbClr val="FFD966"/>
          </a:solidFill>
        </p:grpSpPr>
        <p:sp>
          <p:nvSpPr>
            <p:cNvPr id="10" name="직사각형 9"/>
            <p:cNvSpPr/>
            <p:nvPr/>
          </p:nvSpPr>
          <p:spPr>
            <a:xfrm>
              <a:off x="5187819" y="2897256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307494" y="3036584"/>
              <a:ext cx="5206875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설계도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어떻게 설계할 것인지 내부 구조를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57730" y="2990418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3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4876500" y="4047173"/>
            <a:ext cx="6540759" cy="1017322"/>
            <a:chOff x="5187819" y="4007740"/>
            <a:chExt cx="6540759" cy="1017322"/>
          </a:xfrm>
          <a:solidFill>
            <a:srgbClr val="FFD966"/>
          </a:solidFill>
        </p:grpSpPr>
        <p:sp>
          <p:nvSpPr>
            <p:cNvPr id="13" name="직사각형 12"/>
            <p:cNvSpPr/>
            <p:nvPr/>
          </p:nvSpPr>
          <p:spPr>
            <a:xfrm>
              <a:off x="5187819" y="400774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7494" y="4147068"/>
              <a:ext cx="5149167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부품 견적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제작하는데 필요한 부품과 가격을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57730" y="410090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4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876500" y="5183195"/>
            <a:ext cx="6540759" cy="1017322"/>
            <a:chOff x="5187819" y="5164390"/>
            <a:chExt cx="6540759" cy="1017322"/>
          </a:xfrm>
          <a:solidFill>
            <a:srgbClr val="FFD966"/>
          </a:solidFill>
        </p:grpSpPr>
        <p:sp>
          <p:nvSpPr>
            <p:cNvPr id="18" name="직사각형 17"/>
            <p:cNvSpPr/>
            <p:nvPr/>
          </p:nvSpPr>
          <p:spPr>
            <a:xfrm>
              <a:off x="5187819" y="516439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494" y="5303718"/>
              <a:ext cx="383149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 &amp; A</a:t>
              </a: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설계에 관한 질의응답 시간입니다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357730" y="525755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5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31188" y="3013501"/>
            <a:ext cx="1303562" cy="83099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4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목차</a:t>
            </a:r>
            <a:endParaRPr lang="ko-KR" altLang="en-US" sz="4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030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24896" y="3675977"/>
            <a:ext cx="3142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감사합니다</a:t>
            </a:r>
            <a:r>
              <a:rPr lang="en-US" altLang="ko-KR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" y="0"/>
            <a:ext cx="12191999" cy="3396343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51040" y="2368975"/>
            <a:ext cx="7689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지금까지 </a:t>
            </a: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조의 발표였습니다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905554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44614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제품의 전체적인 모습을 간략하게 소개합니다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6978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micro 5pin에 대한 이미지 검색결과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47206" y="2391980"/>
            <a:ext cx="2283476" cy="228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임시로 디자인되었으며</a:t>
            </a:r>
            <a:r>
              <a:rPr lang="en-US" altLang="ko-KR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추후에 </a:t>
            </a:r>
            <a:r>
              <a:rPr lang="ko-KR" altLang="en-US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디자인이 변경될 수 있습니다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7912160" y="-545586"/>
            <a:ext cx="3034145" cy="6444363"/>
            <a:chOff x="7912160" y="-545586"/>
            <a:chExt cx="3034145" cy="6444363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8052286" y="3018875"/>
              <a:ext cx="2716736" cy="2716736"/>
            </a:xfrm>
            <a:prstGeom prst="roundRect">
              <a:avLst>
                <a:gd name="adj" fmla="val 8174"/>
              </a:avLst>
            </a:prstGeom>
            <a:solidFill>
              <a:srgbClr val="0070C0"/>
            </a:solidFill>
            <a:ln>
              <a:noFill/>
            </a:ln>
            <a:scene3d>
              <a:camera prst="perspectiveRelaxedModerately" fov="2700000">
                <a:rot lat="19377813" lon="2430000" rev="18274550"/>
              </a:camera>
              <a:lightRig rig="balanced" dir="t"/>
            </a:scene3d>
            <a:sp3d extrusionH="1016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9145499" y="3692207"/>
              <a:ext cx="548804" cy="548804"/>
            </a:xfrm>
            <a:prstGeom prst="roundRect">
              <a:avLst>
                <a:gd name="adj" fmla="val 8174"/>
              </a:avLst>
            </a:prstGeom>
            <a:solidFill>
              <a:srgbClr val="FFFF00"/>
            </a:solidFill>
            <a:ln>
              <a:noFill/>
            </a:ln>
            <a:scene3d>
              <a:camera prst="perspectiveRelaxedModerately">
                <a:rot lat="19377807" lon="2447241" rev="18274547"/>
              </a:camera>
              <a:lightRig rig="balanced" dir="t"/>
            </a:scene3d>
            <a:sp3d extrusionH="635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7912160" y="-545586"/>
              <a:ext cx="3034145" cy="3034145"/>
            </a:xfrm>
            <a:prstGeom prst="roundRect">
              <a:avLst>
                <a:gd name="adj" fmla="val 8174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perspectiveRelaxedModerately">
                <a:rot lat="18938974" lon="3487554" rev="17591896"/>
              </a:camera>
              <a:lightRig rig="balanced" dir="t"/>
            </a:scene3d>
            <a:sp3d extrusionH="3810000" prstMaterial="translucentPowder">
              <a:bevelT w="254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929418" y="5108485"/>
              <a:ext cx="1079230" cy="2939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353898" y="5532578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8087999" y="5344659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8636553" y="5729463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350234" y="2358624"/>
            <a:ext cx="3424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아두이노를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0075" y="2268371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50234" y="2910542"/>
            <a:ext cx="6016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후면에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연결하여 충전 가능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마이크로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핀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99087" y="282028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50234" y="3458260"/>
            <a:ext cx="4777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무드등의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8097" y="3368007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50234" y="4010178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프린터로 외관 제작 예정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6344" y="3919925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50234" y="3458259"/>
            <a:ext cx="6707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PIR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인체감지센서로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무드등의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51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xit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5" grpId="0"/>
      <p:bldP spid="26" grpId="0"/>
      <p:bldP spid="27" grpId="0"/>
      <p:bldP spid="28" grpId="0"/>
      <p:bldP spid="28" grpId="1"/>
      <p:bldP spid="29" grpId="0"/>
      <p:bldP spid="30" grpId="0"/>
      <p:bldP spid="31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0075" y="2268371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50234" y="2910542"/>
            <a:ext cx="55996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후면의 로커</a:t>
            </a:r>
            <a:r>
              <a:rPr lang="en-US" altLang="ko-KR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스위치 사용하여 전원 </a:t>
            </a:r>
            <a:r>
              <a:rPr lang="en-US" altLang="ko-KR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ON/OFF</a:t>
            </a:r>
            <a:endParaRPr lang="ko-KR" altLang="en-US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99087" y="282028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50234" y="3458260"/>
            <a:ext cx="4830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일반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USB -&gt;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마이크로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5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핀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USB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변경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8097" y="3368007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50234" y="4010178"/>
            <a:ext cx="3935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온습도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센서 및 터치 센서 제외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6344" y="3919925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350234" y="1070252"/>
            <a:ext cx="1664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변경점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23745" y="979999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noProof="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+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50234" y="2358624"/>
            <a:ext cx="3424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ko-KR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3W LED 2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-&gt; 1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변경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50234" y="4560728"/>
            <a:ext cx="5953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PIR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센서로 전원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ON/OFF -&gt;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무드등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색상 변환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350234" y="5109130"/>
            <a:ext cx="70487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택트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스위치로 제품의 날짜 및 시간 변경 및 초기화 가능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17333" y="4462799"/>
            <a:ext cx="468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16343" y="5016796"/>
            <a:ext cx="569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VI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5355" y="5557591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V</a:t>
            </a: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50234" y="5649923"/>
            <a:ext cx="3135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배터리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1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개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-&gt; 2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개 증가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94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임시로 디자인되었으며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추후에 디자인이 변경될 수 있습니다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3463615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63615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364024" y="5188593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916956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4724719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7333806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33806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8594910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8597251" y="5620871"/>
            <a:ext cx="589330" cy="2943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포인트가 32개인 별 43"/>
          <p:cNvSpPr/>
          <p:nvPr/>
        </p:nvSpPr>
        <p:spPr>
          <a:xfrm>
            <a:off x="7687466" y="5359141"/>
            <a:ext cx="556126" cy="556126"/>
          </a:xfrm>
          <a:prstGeom prst="star32">
            <a:avLst>
              <a:gd name="adj" fmla="val 47489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36025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450560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407639" y="2984592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LED(3W)</a:t>
            </a:r>
          </a:p>
        </p:txBody>
      </p:sp>
      <p:cxnSp>
        <p:nvCxnSpPr>
          <p:cNvPr id="4" name="직선 화살표 연결선 3"/>
          <p:cNvCxnSpPr>
            <a:stCxn id="46" idx="2"/>
          </p:cNvCxnSpPr>
          <p:nvPr/>
        </p:nvCxnSpPr>
        <p:spPr>
          <a:xfrm flipH="1">
            <a:off x="5200039" y="3353924"/>
            <a:ext cx="1758392" cy="102054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46" idx="2"/>
          </p:cNvCxnSpPr>
          <p:nvPr/>
        </p:nvCxnSpPr>
        <p:spPr>
          <a:xfrm>
            <a:off x="6958431" y="3353924"/>
            <a:ext cx="1736423" cy="102054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37419" y="5032264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I2C LCD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819364" y="5658161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x3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392966" y="2672303"/>
            <a:ext cx="1770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기기 전면 내부에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인식 센서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탑재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06905" y="558708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831616" y="3695523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저항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478972" y="165091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반투명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5" name="직선 화살표 연결선 54"/>
          <p:cNvCxnSpPr>
            <a:stCxn id="54" idx="2"/>
          </p:cNvCxnSpPr>
          <p:nvPr/>
        </p:nvCxnSpPr>
        <p:spPr>
          <a:xfrm flipH="1">
            <a:off x="5891547" y="2020246"/>
            <a:ext cx="1066884" cy="57829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4" idx="2"/>
          </p:cNvCxnSpPr>
          <p:nvPr/>
        </p:nvCxnSpPr>
        <p:spPr>
          <a:xfrm>
            <a:off x="6958431" y="2020246"/>
            <a:ext cx="1066883" cy="595015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51" idx="2"/>
          </p:cNvCxnSpPr>
          <p:nvPr/>
        </p:nvCxnSpPr>
        <p:spPr>
          <a:xfrm>
            <a:off x="2277984" y="3595633"/>
            <a:ext cx="1770035" cy="154858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53" idx="1"/>
          </p:cNvCxnSpPr>
          <p:nvPr/>
        </p:nvCxnSpPr>
        <p:spPr>
          <a:xfrm flipH="1">
            <a:off x="7965530" y="3880189"/>
            <a:ext cx="2866086" cy="176160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49" idx="3"/>
          </p:cNvCxnSpPr>
          <p:nvPr/>
        </p:nvCxnSpPr>
        <p:spPr>
          <a:xfrm>
            <a:off x="2736603" y="5216930"/>
            <a:ext cx="2285360" cy="15471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/>
          <p:cNvSpPr/>
          <p:nvPr/>
        </p:nvSpPr>
        <p:spPr>
          <a:xfrm>
            <a:off x="5234037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4599368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9612146" y="5280212"/>
            <a:ext cx="401430" cy="6350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IO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7" name="직선 화살표 연결선 66"/>
          <p:cNvCxnSpPr>
            <a:stCxn id="52" idx="1"/>
          </p:cNvCxnSpPr>
          <p:nvPr/>
        </p:nvCxnSpPr>
        <p:spPr>
          <a:xfrm flipH="1">
            <a:off x="8890744" y="5771753"/>
            <a:ext cx="1916161" cy="563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0" idx="3"/>
          </p:cNvCxnSpPr>
          <p:nvPr/>
        </p:nvCxnSpPr>
        <p:spPr>
          <a:xfrm flipV="1">
            <a:off x="2736603" y="5842501"/>
            <a:ext cx="2277157" cy="32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60" idx="1"/>
            <a:endCxn id="57" idx="3"/>
          </p:cNvCxnSpPr>
          <p:nvPr/>
        </p:nvCxnSpPr>
        <p:spPr>
          <a:xfrm flipH="1">
            <a:off x="10013576" y="4720663"/>
            <a:ext cx="697151" cy="87707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0710727" y="4535997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로커 스위치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088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33538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탑재될 기능을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366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76084" y="3249796"/>
            <a:ext cx="807505" cy="1011936"/>
          </a:xfrm>
          <a:prstGeom prst="round2SameRect">
            <a:avLst>
              <a:gd name="adj1" fmla="val 8896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576084" y="4249540"/>
            <a:ext cx="807505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3516340" y="2720877"/>
            <a:ext cx="2722354" cy="4057621"/>
            <a:chOff x="3247399" y="3160148"/>
            <a:chExt cx="2722354" cy="4057621"/>
          </a:xfrm>
        </p:grpSpPr>
        <p:sp>
          <p:nvSpPr>
            <p:cNvPr id="6" name="타원 5"/>
            <p:cNvSpPr/>
            <p:nvPr/>
          </p:nvSpPr>
          <p:spPr>
            <a:xfrm>
              <a:off x="3836700" y="3160148"/>
              <a:ext cx="1486570" cy="148657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현 25"/>
            <p:cNvSpPr/>
            <p:nvPr/>
          </p:nvSpPr>
          <p:spPr>
            <a:xfrm rot="6736450">
              <a:off x="3247399" y="4495415"/>
              <a:ext cx="2722354" cy="2722354"/>
            </a:xfrm>
            <a:prstGeom prst="chor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772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인체 감지 센서를 통한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075" y="979999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4" name="Picture 2" descr="C:\Users\t-dantay\Documents\First24\cursorhand1.png"/>
          <p:cNvPicPr>
            <a:picLocks noChangeAspect="1" noChangeArrowheads="1"/>
          </p:cNvPicPr>
          <p:nvPr>
            <p:custDataLst>
              <p:custData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34" y="2452814"/>
            <a:ext cx="938506" cy="107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99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pat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026 0.00301 0.10794 0.08634 0.125 0.12454 C 0.14192 0.16296 0.15338 0.29028 0.10156 0.22963 C 0.1539 0.27523 0.1444 0.16967 0.12734 0.13148 C 0.11041 0.09305 -0.00287 -0.00324 -0.00013 -0.00023 Z " pathEditMode="relative" rAng="0" ptsTypes="AAAAA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122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9" presetClass="emph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mph" presetSubtype="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7F7A8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087903" y="-8126020"/>
            <a:ext cx="8657128" cy="14111320"/>
            <a:chOff x="7520138" y="860647"/>
            <a:chExt cx="3119440" cy="5084761"/>
          </a:xfrm>
        </p:grpSpPr>
        <p:sp>
          <p:nvSpPr>
            <p:cNvPr id="3" name="양쪽 모서리가 둥근 사각형 2"/>
            <p:cNvSpPr/>
            <p:nvPr/>
          </p:nvSpPr>
          <p:spPr>
            <a:xfrm>
              <a:off x="7520138" y="860647"/>
              <a:ext cx="3119440" cy="3909164"/>
            </a:xfrm>
            <a:prstGeom prst="round2SameRect">
              <a:avLst>
                <a:gd name="adj1" fmla="val 7471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7520138" y="4767948"/>
              <a:ext cx="3119440" cy="117746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8420547" y="4993341"/>
              <a:ext cx="1318621" cy="36333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8994547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8515627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9477154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6245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현재 날짜와 시간을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LCD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화면에서 파악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전원이 꺼져도 시간 유지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(Real Time Clock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99087" y="97999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6735" y="33637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2017. 11. 17  FRI</a:t>
            </a:r>
          </a:p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12 : 00 PM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469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Props1.xml><?xml version="1.0" encoding="utf-8"?>
<ds:datastoreItem xmlns:ds="http://schemas.openxmlformats.org/officeDocument/2006/customXml" ds:itemID="{54BF2E59-4AD2-4A89-B7A4-B8BE4BF99F1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559</Words>
  <Application>Microsoft Office PowerPoint</Application>
  <PresentationFormat>와이드스크린</PresentationFormat>
  <Paragraphs>207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Arial</vt:lpstr>
      <vt:lpstr>나눔스퀘어</vt:lpstr>
      <vt:lpstr>나눔스퀘어 Bold</vt:lpstr>
      <vt:lpstr>나눔스퀘어 Light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김성찬</dc:creator>
  <cp:lastModifiedBy>김성찬</cp:lastModifiedBy>
  <cp:revision>98</cp:revision>
  <dcterms:created xsi:type="dcterms:W3CDTF">2017-11-09T09:58:23Z</dcterms:created>
  <dcterms:modified xsi:type="dcterms:W3CDTF">2017-11-16T16:50:26Z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